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71" r:id="rId1"/>
  </p:sldMasterIdLst>
  <p:notesMasterIdLst>
    <p:notesMasterId r:id="rId28"/>
  </p:notesMasterIdLst>
  <p:handoutMasterIdLst>
    <p:handoutMasterId r:id="rId29"/>
  </p:handoutMasterIdLst>
  <p:sldIdLst>
    <p:sldId id="1345" r:id="rId2"/>
    <p:sldId id="1523" r:id="rId3"/>
    <p:sldId id="1539" r:id="rId4"/>
    <p:sldId id="1524" r:id="rId5"/>
    <p:sldId id="1540" r:id="rId6"/>
    <p:sldId id="1541" r:id="rId7"/>
    <p:sldId id="1542" r:id="rId8"/>
    <p:sldId id="1543" r:id="rId9"/>
    <p:sldId id="1544" r:id="rId10"/>
    <p:sldId id="1545" r:id="rId11"/>
    <p:sldId id="1546" r:id="rId12"/>
    <p:sldId id="1547" r:id="rId13"/>
    <p:sldId id="1548" r:id="rId14"/>
    <p:sldId id="1549" r:id="rId15"/>
    <p:sldId id="1550" r:id="rId16"/>
    <p:sldId id="1551" r:id="rId17"/>
    <p:sldId id="1552" r:id="rId18"/>
    <p:sldId id="1553" r:id="rId19"/>
    <p:sldId id="1554" r:id="rId20"/>
    <p:sldId id="1555" r:id="rId21"/>
    <p:sldId id="1556" r:id="rId22"/>
    <p:sldId id="1557" r:id="rId23"/>
    <p:sldId id="1559" r:id="rId24"/>
    <p:sldId id="1560" r:id="rId25"/>
    <p:sldId id="1561" r:id="rId26"/>
    <p:sldId id="1369" r:id="rId27"/>
  </p:sldIdLst>
  <p:sldSz cx="9144000" cy="6858000" type="screen4x3"/>
  <p:notesSz cx="6858000" cy="9144000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34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7F2FA"/>
    <a:srgbClr val="38A5E0"/>
    <a:srgbClr val="008CD7"/>
    <a:srgbClr val="008BD8"/>
    <a:srgbClr val="FFFFFF"/>
    <a:srgbClr val="CCE4F5"/>
    <a:srgbClr val="00B050"/>
    <a:srgbClr val="002C5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89" autoAdjust="0"/>
    <p:restoredTop sz="60682" autoAdjust="0"/>
  </p:normalViewPr>
  <p:slideViewPr>
    <p:cSldViewPr>
      <p:cViewPr varScale="1">
        <p:scale>
          <a:sx n="104" d="100"/>
          <a:sy n="104" d="100"/>
        </p:scale>
        <p:origin x="200" y="384"/>
      </p:cViewPr>
      <p:guideLst>
        <p:guide orient="horz" pos="4156"/>
        <p:guide pos="3470"/>
      </p:guideLst>
    </p:cSldViewPr>
  </p:slideViewPr>
  <p:outlineViewPr>
    <p:cViewPr>
      <p:scale>
        <a:sx n="33" d="100"/>
        <a:sy n="33" d="100"/>
      </p:scale>
      <p:origin x="0" y="-27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172"/>
    </p:cViewPr>
  </p:sorterViewPr>
  <p:notesViewPr>
    <p:cSldViewPr>
      <p:cViewPr varScale="1">
        <p:scale>
          <a:sx n="53" d="100"/>
          <a:sy n="53" d="100"/>
        </p:scale>
        <p:origin x="2424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99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206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7428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2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04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16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9145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288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9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623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80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2906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937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3587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583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11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9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7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060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8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352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86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251520" y="1026614"/>
            <a:ext cx="8640959" cy="564274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88362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016639"/>
            <a:ext cx="9144000" cy="2492481"/>
          </a:xfrm>
          <a:prstGeom prst="rect">
            <a:avLst/>
          </a:prstGeom>
          <a:solidFill>
            <a:srgbClr val="008CD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467544" y="2195690"/>
            <a:ext cx="8064896" cy="1333117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3600">
                <a:solidFill>
                  <a:srgbClr val="E7F2FA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411760" y="3924057"/>
            <a:ext cx="4248472" cy="396838"/>
          </a:xfrm>
          <a:prstGeom prst="roundRect">
            <a:avLst>
              <a:gd name="adj" fmla="val 50000"/>
            </a:avLst>
          </a:prstGeom>
          <a:solidFill>
            <a:srgbClr val="38A5E0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26195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8604448" y="6597352"/>
            <a:ext cx="539552" cy="260648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252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16416" y="6495147"/>
            <a:ext cx="827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</a:t>
            </a:r>
            <a:fld id="{86D96E20-6CD8-4124-AA34-22E3F318D923}" type="slidenum">
              <a:rPr lang="en-US" altLang="zh-CN" sz="1000" b="1" kern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000" b="1" kern="1200" dirty="0">
              <a:solidFill>
                <a:schemeClr val="tx1">
                  <a:tint val="7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0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53188"/>
            <a:ext cx="4211638" cy="3238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9A7A5-5AD4-46F5-B988-BE2FBE559A7F}" type="datetime8">
              <a:rPr lang="zh-CN" altLang="en-US"/>
              <a:pPr>
                <a:defRPr/>
              </a:pPr>
              <a:t>2018年8月28日9时9分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638175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BFB4AC-7DB0-458A-9921-BE108ECB4E0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49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22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01290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68387" y="90549"/>
            <a:ext cx="6923893" cy="602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2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7" r:id="rId3"/>
    <p:sldLayoutId id="2147484678" r:id="rId4"/>
    <p:sldLayoutId id="2147484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effectLst/>
          <a:latin typeface="+mn-ea"/>
          <a:ea typeface="+mn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>
            <a:lumMod val="50000"/>
          </a:schemeClr>
        </a:buClr>
        <a:buSzPct val="100000"/>
        <a:buFont typeface="Wingdings 2" panose="05020102010507070707" pitchFamily="18" charset="2"/>
        <a:buChar char=""/>
        <a:defRPr sz="2000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slideLayout" Target="../slideLayouts/slideLayout5.xml"/><Relationship Id="rId15" Type="http://schemas.openxmlformats.org/officeDocument/2006/relationships/slide" Target="slide2.xml"/><Relationship Id="rId16" Type="http://schemas.openxmlformats.org/officeDocument/2006/relationships/slide" Target="slide3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2.xml"/><Relationship Id="rId16" Type="http://schemas.openxmlformats.org/officeDocument/2006/relationships/slide" Target="slide2.xml"/><Relationship Id="rId17" Type="http://schemas.openxmlformats.org/officeDocument/2006/relationships/slide" Target="slide3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body" idx="1"/>
          </p:nvPr>
        </p:nvSpPr>
        <p:spPr>
          <a:xfrm>
            <a:off x="2411760" y="4112282"/>
            <a:ext cx="4248472" cy="396838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蔡振谦</a:t>
            </a:r>
            <a:r>
              <a:rPr lang="en-US" altLang="zh-CN" sz="1400" dirty="0" smtClean="0"/>
              <a:t>, 2018-8-31</a:t>
            </a:r>
            <a:endParaRPr lang="zh-CN" alt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76872"/>
            <a:ext cx="9144000" cy="164718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缓存架构及常见</a:t>
            </a:r>
            <a:r>
              <a:rPr lang="zh-CN" altLang="en-US" dirty="0" smtClean="0"/>
              <a:t>问题（上）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分层缓存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latin typeface=".SF NS Text" charset="-120"/>
              </a:rPr>
              <a:t>缓存更新</a:t>
            </a:r>
            <a:endParaRPr lang="zh-CN" altLang="en-US" b="1" dirty="0">
              <a:effectLst/>
              <a:latin typeface=".SF NS Text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912"/>
            <a:ext cx="9144000" cy="12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评价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主要是给有大用户量、用户分布不均的大公司使用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3341023"/>
            <a:ext cx="6912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价格不是很高，可以为不同地区、服务商用户提高同等的访问速度</a:t>
            </a:r>
            <a:endParaRPr lang="en-US" altLang="zh-CN" dirty="0" smtClean="0">
              <a:latin typeface=".SF NS Text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384818"/>
            <a:ext cx="5347219" cy="44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通过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 获取缓存流程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60497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有什么用，优缺点在哪里 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6996" y="3293116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如何更新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03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7" y="1916832"/>
            <a:ext cx="865106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.SF NS Text" charset="-120"/>
              </a:rPr>
              <a:t>Nginx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9393" y="152485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.SF NS Text" charset="-120"/>
              </a:rPr>
              <a:t>expires</a:t>
            </a:r>
            <a:r>
              <a:rPr lang="zh-CN" altLang="en-US" dirty="0">
                <a:latin typeface=".SF NS Text" charset="-120"/>
              </a:rPr>
              <a:t>方式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494" y="414908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dirty="0">
                <a:latin typeface=".SF NS Text" charset="-120"/>
              </a:rPr>
              <a:t>cache </a:t>
            </a:r>
            <a:r>
              <a:rPr lang="zh-CN" altLang="it-IT" dirty="0">
                <a:latin typeface=".SF NS Text" charset="-120"/>
              </a:rPr>
              <a:t>方式</a:t>
            </a:r>
            <a:endParaRPr lang="zh-CN" altLang="it-IT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121707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&lt;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meta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 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http-equiv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Cache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-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Control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content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no-cache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no-store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must-revalidate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/&gt; 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2" y="1929210"/>
            <a:ext cx="8559800" cy="123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" y="2852936"/>
            <a:ext cx="4152900" cy="3746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76464" y="41614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Verdana" charset="0"/>
              </a:rPr>
              <a:t>proxy_cache_path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 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 levels=1:2 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keys_zone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=mycache:20m 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max_size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=2048m inactive=60m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;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176464" y="37768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 smtClean="0">
                <a:solidFill>
                  <a:srgbClr val="FF0000"/>
                </a:solidFill>
                <a:latin typeface="Verdana" charset="0"/>
              </a:rPr>
              <a:t>proxy_temp_path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tmp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; 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优势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068" y="1507734"/>
            <a:ext cx="738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和 </a:t>
            </a:r>
            <a:r>
              <a:rPr lang="en-US" altLang="zh-CN" sz="1600" dirty="0"/>
              <a:t>CDN </a:t>
            </a:r>
            <a:r>
              <a:rPr lang="zh-CN" altLang="en-US" sz="1600" dirty="0"/>
              <a:t>一样，缓存存于</a:t>
            </a:r>
            <a:r>
              <a:rPr lang="zh-CN" altLang="en-US" sz="1600" dirty="0" smtClean="0"/>
              <a:t>服务器，便于</a:t>
            </a:r>
            <a:r>
              <a:rPr lang="zh-CN" altLang="en-US" sz="1600" dirty="0"/>
              <a:t>开发、运营人员更新</a:t>
            </a:r>
            <a:r>
              <a:rPr lang="zh-CN" altLang="en-US" sz="1600" dirty="0" smtClean="0"/>
              <a:t>缓存，降低后端压力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23254" y="40770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总结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156" y="486916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这个经常用，但是一般只是使用</a:t>
            </a:r>
            <a:r>
              <a:rPr lang="en-US" altLang="zh-CN" sz="1600" dirty="0">
                <a:latin typeface=".SF NS Text" charset="-120"/>
              </a:rPr>
              <a:t>expires</a:t>
            </a:r>
            <a:r>
              <a:rPr lang="zh-CN" altLang="en-US" sz="1600" dirty="0">
                <a:latin typeface=".SF NS Text" charset="-120"/>
              </a:rPr>
              <a:t>方式，缓存在客户端</a:t>
            </a:r>
          </a:p>
          <a:p>
            <a:r>
              <a:rPr lang="en-US" altLang="zh-CN" sz="1600" dirty="0">
                <a:latin typeface=".SF NS Text" charset="-120"/>
              </a:rPr>
              <a:t>cache </a:t>
            </a:r>
            <a:r>
              <a:rPr lang="zh-CN" altLang="en-US" sz="1600" dirty="0">
                <a:latin typeface=".SF NS Text" charset="-120"/>
              </a:rPr>
              <a:t>方式局域网内使用意义不大  主要用于跨机房，实际用的比较少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5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反向代理缓存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282209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了解反向代理缓存实现的</a:t>
            </a:r>
            <a:r>
              <a:rPr lang="en-US" altLang="zh-CN" dirty="0" smtClean="0">
                <a:latin typeface=".SF NS Text" charset="-120"/>
              </a:rPr>
              <a:t>2</a:t>
            </a:r>
            <a:r>
              <a:rPr lang="zh-CN" altLang="en-US" dirty="0" smtClean="0">
                <a:latin typeface=".SF NS Text" charset="-120"/>
              </a:rPr>
              <a:t>种方式原理及其使用场景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7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800" dirty="0"/>
              <a:t>通过编程实现，缓存在应用服务器中，无网络开销，速度极快，缓存给当前应用进程使用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262746" y="43378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967009"/>
            <a:ext cx="5256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用于对缓存访问速度要求很高的：【单应用】或  【不需要支持集群缓存一致】的场景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838363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有些表数据，数据很少，但是程序加载的时候要马上访问，并且访问的很 频繁，比如（例如字典表、系统配置参数，区域信息，页面下拉Option等）</a:t>
            </a:r>
          </a:p>
        </p:txBody>
      </p:sp>
      <p:sp>
        <p:nvSpPr>
          <p:cNvPr id="9" name="矩形 8"/>
          <p:cNvSpPr/>
          <p:nvPr/>
        </p:nvSpPr>
        <p:spPr>
          <a:xfrm>
            <a:off x="168387" y="266710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/>
              <a:t>缺点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6014" y="3094058"/>
            <a:ext cx="457689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存在本机中，不能共享缓存，缓存读写只能在本机进行</a:t>
            </a:r>
          </a:p>
        </p:txBody>
      </p:sp>
    </p:spTree>
    <p:extLst>
      <p:ext uri="{BB962C8B-B14F-4D97-AF65-F5344CB8AC3E}">
        <p14:creationId xmlns:p14="http://schemas.microsoft.com/office/powerpoint/2010/main" val="1006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常见的本地缓存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800" dirty="0" err="1"/>
              <a:t>Ehcache</a:t>
            </a:r>
            <a:endParaRPr lang="en-US" altLang="zh-CN" sz="18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/>
              <a:t>Guava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 smtClean="0"/>
              <a:t>Caffeine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144000" cy="20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Ehcache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功能</a:t>
            </a:r>
            <a:r>
              <a:rPr lang="zh-CN" altLang="en-US" sz="1800" dirty="0" smtClean="0"/>
              <a:t>丰富，</a:t>
            </a:r>
            <a:r>
              <a:rPr lang="zh-CN" altLang="en-US" sz="1800" dirty="0"/>
              <a:t>支持持久化、集群、多种过期</a:t>
            </a:r>
            <a:r>
              <a:rPr lang="zh-CN" altLang="en-US" sz="1800" dirty="0" smtClean="0"/>
              <a:t>方案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需要持久化持久化。使用持久化功能需要，缓存稳定，以免持久化的数据不准确影响结果。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437446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.SF NS Text" charset="-120"/>
              </a:rPr>
              <a:t>有集群解决方案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1422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是挺快的，但是单机的缓存，</a:t>
            </a:r>
            <a:r>
              <a:rPr lang="zh-CN" altLang="en-US" dirty="0">
                <a:latin typeface=".SF NS Text" charset="-120"/>
              </a:rPr>
              <a:t>在分布式系统持久化有啥用？</a:t>
            </a:r>
            <a:endParaRPr lang="zh-CN" altLang="en-US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3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缓存概述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MH_Number_2">
            <a:hlinkClick r:id="rId1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2" name="MH_Entry_2">
            <a:hlinkClick r:id="rId16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35" name="MH_Others_1"/>
          <p:cNvCxnSpPr/>
          <p:nvPr>
            <p:custDataLst>
              <p:tags r:id="rId6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7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8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9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Number_2">
            <a:hlinkClick r:id="rId16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3" name="MH_Entry_2">
            <a:hlinkClick r:id="rId16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MH_Number_2">
            <a:hlinkClick r:id="rId16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9" name="MH_Entry_2">
            <a:hlinkClick r:id="rId16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7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Guava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无需持久化场景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能用这个不要用 </a:t>
            </a:r>
            <a:r>
              <a:rPr lang="en-US" altLang="zh-CN" b="1" dirty="0" err="1" smtClean="0"/>
              <a:t>Ehcache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比较</a:t>
            </a:r>
            <a:r>
              <a:rPr lang="zh-CN" altLang="en-US" sz="1800" dirty="0"/>
              <a:t>适合分布式系统使用，我们几乎所有情况下只需要缓存的 </a:t>
            </a:r>
            <a:r>
              <a:rPr lang="en-US" altLang="zh-CN" sz="1800" dirty="0"/>
              <a:t>get</a:t>
            </a:r>
            <a:r>
              <a:rPr lang="zh-CN" altLang="en-US" sz="1800" dirty="0"/>
              <a:t>、</a:t>
            </a:r>
            <a:r>
              <a:rPr lang="en-US" altLang="zh-CN" sz="1800" dirty="0"/>
              <a:t>set</a:t>
            </a:r>
            <a:r>
              <a:rPr lang="zh-CN" altLang="en-US" sz="1800" dirty="0"/>
              <a:t>，缓存没了大不了再去取一次，对于超高并发的，还能使用 </a:t>
            </a:r>
            <a:r>
              <a:rPr lang="en-US" altLang="zh-CN" sz="1800" dirty="0" err="1"/>
              <a:t>redis</a:t>
            </a:r>
            <a:r>
              <a:rPr lang="en-US" altLang="zh-CN" sz="1800" dirty="0"/>
              <a:t> </a:t>
            </a:r>
            <a:r>
              <a:rPr lang="zh-CN" altLang="en-US" sz="1800" dirty="0"/>
              <a:t>进行二级缓存</a:t>
            </a:r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一个支持过期的ConCurrentHashMap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37858" y="1753719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smtClean="0"/>
              <a:t>速度比 Ehcache 快10%以上，轻量级</a:t>
            </a:r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639873" y="2082334"/>
            <a:ext cx="3608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不支持集群、持久化，纯内存操作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4430" y="3604693"/>
            <a:ext cx="2159566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更偏向于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高速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的场景</a:t>
            </a:r>
          </a:p>
        </p:txBody>
      </p:sp>
    </p:spTree>
    <p:extLst>
      <p:ext uri="{BB962C8B-B14F-4D97-AF65-F5344CB8AC3E}">
        <p14:creationId xmlns:p14="http://schemas.microsoft.com/office/powerpoint/2010/main" val="7552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Caffeine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4942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/>
              <a:t>Guava</a:t>
            </a:r>
            <a:r>
              <a:rPr lang="zh-CN" altLang="en-US" sz="1600" dirty="0" smtClean="0"/>
              <a:t> 的 </a:t>
            </a:r>
            <a:r>
              <a:rPr lang="en-US" altLang="zh-CN" sz="1600" dirty="0" smtClean="0"/>
              <a:t>JDK1.8</a:t>
            </a:r>
            <a:r>
              <a:rPr lang="zh-CN" altLang="en-US" sz="1600" dirty="0" smtClean="0"/>
              <a:t>重写版本，大幅度优化读写效率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352"/>
            <a:ext cx="6588224" cy="5177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2496854"/>
            <a:ext cx="311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6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个线程读，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</a:t>
            </a:r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写</a:t>
            </a:r>
            <a:endParaRPr lang="en-US" altLang="zh-CN" sz="1400" dirty="0" smtClean="0">
              <a:solidFill>
                <a:srgbClr val="444444"/>
              </a:solidFill>
              <a:latin typeface="Tahoma" charset="0"/>
            </a:endParaRPr>
          </a:p>
          <a:p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也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就是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75%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的读操作，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的写操作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66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本地缓存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本地缓存总结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快，非常快，是 </a:t>
            </a:r>
            <a:r>
              <a:rPr lang="en-US" altLang="zh-CN" sz="1600" dirty="0" err="1"/>
              <a:t>Redis</a:t>
            </a:r>
            <a:r>
              <a:rPr lang="en-US" altLang="zh-CN" sz="1600" dirty="0"/>
              <a:t> </a:t>
            </a:r>
            <a:r>
              <a:rPr lang="zh-CN" altLang="en-US" sz="1600" dirty="0"/>
              <a:t>的百倍速以上！ </a:t>
            </a:r>
            <a:r>
              <a:rPr lang="zh-CN" altLang="en-US" sz="1600" dirty="0" smtClean="0"/>
              <a:t>单次缓存</a:t>
            </a:r>
            <a:r>
              <a:rPr lang="en-US" altLang="zh-CN" sz="1600" dirty="0" smtClean="0"/>
              <a:t>Value</a:t>
            </a:r>
            <a:r>
              <a:rPr lang="zh-CN" altLang="en-US" sz="1600" dirty="0" smtClean="0"/>
              <a:t>越</a:t>
            </a:r>
            <a:r>
              <a:rPr lang="zh-CN" altLang="en-US" sz="1600" dirty="0"/>
              <a:t>大，优势越</a:t>
            </a:r>
            <a:r>
              <a:rPr lang="zh-CN" altLang="en-US" sz="1600" dirty="0" smtClean="0"/>
              <a:t>明显；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168387" y="28972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164" y="3408713"/>
            <a:ext cx="226857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本地缓存原理及优缺点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6164" y="3920686"/>
            <a:ext cx="334578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常见的本地缓存有哪些，优势及缺点</a:t>
            </a:r>
          </a:p>
        </p:txBody>
      </p:sp>
      <p:sp>
        <p:nvSpPr>
          <p:cNvPr id="4" name="矩形 3"/>
          <p:cNvSpPr/>
          <p:nvPr/>
        </p:nvSpPr>
        <p:spPr>
          <a:xfrm>
            <a:off x="598734" y="2204864"/>
            <a:ext cx="6781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存取不需要分布式强一致性的热点数据可一选用</a:t>
            </a:r>
          </a:p>
        </p:txBody>
      </p:sp>
    </p:spTree>
    <p:extLst>
      <p:ext uri="{BB962C8B-B14F-4D97-AF65-F5344CB8AC3E}">
        <p14:creationId xmlns:p14="http://schemas.microsoft.com/office/powerpoint/2010/main" val="672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常见的分布式缓存中间件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/>
              <a:t>Memcached</a:t>
            </a:r>
            <a:endParaRPr lang="en-US" altLang="zh-CN" sz="1600" dirty="0"/>
          </a:p>
        </p:txBody>
      </p:sp>
      <p:sp>
        <p:nvSpPr>
          <p:cNvPr id="9" name="矩形 8"/>
          <p:cNvSpPr/>
          <p:nvPr/>
        </p:nvSpPr>
        <p:spPr>
          <a:xfrm>
            <a:off x="168387" y="2595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主要应用</a:t>
            </a:r>
            <a:r>
              <a:rPr lang="zh-CN" altLang="en-US" b="1" smtClean="0"/>
              <a:t>场景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774529" y="303064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经过复杂运算得到的</a:t>
            </a:r>
            <a:r>
              <a:rPr lang="zh-CN" altLang="en-US" sz="1600" dirty="0" smtClean="0"/>
              <a:t>结果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74529" y="3882534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缓存热点数据，减轻服务器压力</a:t>
            </a:r>
          </a:p>
        </p:txBody>
      </p:sp>
      <p:sp>
        <p:nvSpPr>
          <p:cNvPr id="14" name="矩形 13"/>
          <p:cNvSpPr/>
          <p:nvPr/>
        </p:nvSpPr>
        <p:spPr>
          <a:xfrm>
            <a:off x="774529" y="3461273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Session共享</a:t>
            </a:r>
          </a:p>
        </p:txBody>
      </p:sp>
      <p:sp>
        <p:nvSpPr>
          <p:cNvPr id="15" name="矩形 14"/>
          <p:cNvSpPr/>
          <p:nvPr/>
        </p:nvSpPr>
        <p:spPr>
          <a:xfrm>
            <a:off x="611560" y="191683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 smtClean="0"/>
              <a:t>Redis</a:t>
            </a:r>
            <a:endParaRPr lang="en-US" altLang="zh-CN" sz="1600" dirty="0"/>
          </a:p>
        </p:txBody>
      </p:sp>
      <p:sp>
        <p:nvSpPr>
          <p:cNvPr id="16" name="矩形 15"/>
          <p:cNvSpPr/>
          <p:nvPr/>
        </p:nvSpPr>
        <p:spPr>
          <a:xfrm>
            <a:off x="774528" y="43020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分布式锁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764364" y="4830120"/>
            <a:ext cx="5827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消息</a:t>
            </a:r>
            <a:r>
              <a:rPr lang="zh-CN" altLang="en-US" sz="1600" dirty="0" smtClean="0"/>
              <a:t>队列、统计、全局自增、排行榜、附近的人等</a:t>
            </a:r>
            <a:r>
              <a:rPr lang="zh-CN" altLang="en-US" sz="1600" dirty="0" smtClean="0"/>
              <a:t>（</a:t>
            </a:r>
            <a:r>
              <a:rPr lang="en-US" altLang="zh-CN" sz="1600" dirty="0" err="1" smtClean="0"/>
              <a:t>Redis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68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151"/>
            <a:ext cx="9144000" cy="28296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384"/>
            <a:ext cx="9144000" cy="68506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" y="742950"/>
            <a:ext cx="7073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528" y="3068960"/>
            <a:ext cx="859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自从进入了分布式时代，你可以没有</a:t>
            </a:r>
            <a:r>
              <a:rPr lang="en-US" altLang="zh-CN" sz="1400" dirty="0"/>
              <a:t>CDN</a:t>
            </a:r>
            <a:r>
              <a:rPr lang="zh-CN" altLang="en-US" sz="1400" dirty="0"/>
              <a:t>，可以没有反向代理，可以没有本地缓存，但是你肯定会用到分布式缓存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937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2132856"/>
            <a:ext cx="6840760" cy="206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5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谢谢！</a:t>
            </a:r>
            <a:endParaRPr lang="zh-CN" altLang="en-US" sz="115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9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MH_Others_1"/>
          <p:cNvCxnSpPr/>
          <p:nvPr>
            <p:custDataLst>
              <p:tags r:id="rId2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3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4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5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Number_1">
            <a:hlinkClick r:id="rId16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3" name="MH_Entry_1">
            <a:hlinkClick r:id="rId1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缓存概述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4" name="MH_Number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5" name="MH_Entry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MH_Number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7" name="MH_Entry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8" name="MH_Number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MH_Entry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0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108234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从问题入手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为什么要用缓存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2437984"/>
            <a:ext cx="5094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缓存的出现是为了解决数据在两个存储点之间的传输效率问题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6495" y="3138008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减轻服务器压力（包括防攻击）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487945" y="3541350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提高用户访问速度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8387" y="4318694"/>
            <a:ext cx="543739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例子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4663404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>
                <a:latin typeface=".SF NS Text" charset="-120"/>
              </a:rPr>
              <a:t>离线下载视频到手机中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3608" y="5001313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   内存中的数据，是将磁盘等外存设备中的数据缓存在内存中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08" y="5373216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浏览器对静态页面的缓存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3608" y="5733256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服务器</a:t>
            </a:r>
            <a:r>
              <a:rPr lang="zh-CN" altLang="en-US" sz="1400" dirty="0"/>
              <a:t>缓存热点数据</a:t>
            </a:r>
          </a:p>
        </p:txBody>
      </p:sp>
    </p:spTree>
    <p:extLst>
      <p:ext uri="{BB962C8B-B14F-4D97-AF65-F5344CB8AC3E}">
        <p14:creationId xmlns:p14="http://schemas.microsoft.com/office/powerpoint/2010/main" val="23790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2236510" cy="37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缓存</a:t>
            </a:r>
            <a:r>
              <a:rPr lang="zh-CN" altLang="en-US" sz="1600" b="1" dirty="0"/>
              <a:t>从分布来说有两种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7174" y="2268289"/>
            <a:ext cx="143856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客户端缓存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原理：客户端</a:t>
            </a:r>
            <a:r>
              <a:rPr lang="zh-CN" altLang="en-US" sz="1400" dirty="0"/>
              <a:t>请求服务器后，把请求结果、静态页面缓存在本地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6000" y="15018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主要应用场景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560" y="2348880"/>
            <a:ext cx="819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请求</a:t>
            </a:r>
            <a:r>
              <a:rPr lang="zh-CN" altLang="en-US" sz="1400" dirty="0"/>
              <a:t>后台计算后返回给客户端，且随客户端同步一致变化的结果，如操作记录、已访问网站时长等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2035597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/>
              <a:t>缓存静态资源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886" y="3999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评价</a:t>
            </a:r>
            <a:endParaRPr lang="en-US" altLang="zh-CN" sz="1400" dirty="0" smtClean="0"/>
          </a:p>
        </p:txBody>
      </p:sp>
      <p:sp>
        <p:nvSpPr>
          <p:cNvPr id="10" name="矩形 9"/>
          <p:cNvSpPr/>
          <p:nvPr/>
        </p:nvSpPr>
        <p:spPr>
          <a:xfrm>
            <a:off x="535841" y="453334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.SF NS Text" charset="-120"/>
              </a:rPr>
              <a:t>直接请求本地</a:t>
            </a:r>
            <a:r>
              <a:rPr lang="zh-CN" altLang="en-US" sz="1400" dirty="0" smtClean="0">
                <a:latin typeface=".SF NS Text" charset="-120"/>
              </a:rPr>
              <a:t>，速度最快，此外还能减免大量</a:t>
            </a:r>
            <a:r>
              <a:rPr lang="zh-CN" altLang="en-US" sz="1400" dirty="0">
                <a:latin typeface=".SF NS Text" charset="-120"/>
              </a:rPr>
              <a:t>服务器端的资源消耗</a:t>
            </a:r>
          </a:p>
          <a:p>
            <a:r>
              <a:rPr lang="zh-CN" altLang="en-US" sz="1400" dirty="0" smtClean="0">
                <a:latin typeface=".SF NS Text" charset="-120"/>
              </a:rPr>
              <a:t>所以能</a:t>
            </a:r>
            <a:r>
              <a:rPr lang="zh-CN" altLang="en-US" sz="1400" dirty="0">
                <a:latin typeface=".SF NS Text" charset="-120"/>
              </a:rPr>
              <a:t>用客户端缓存的，尽量使用客户端缓存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8840"/>
            <a:ext cx="8407400" cy="353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6000" y="1020310"/>
            <a:ext cx="203132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服务器分层缓存分类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-409944"/>
            <a:ext cx="5904656" cy="72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4" name="矩形 3"/>
          <p:cNvSpPr/>
          <p:nvPr/>
        </p:nvSpPr>
        <p:spPr>
          <a:xfrm>
            <a:off x="683568" y="230830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.SF NS Text" charset="-120"/>
              </a:rPr>
              <a:t>流程演示：百度等 刚刚把</a:t>
            </a:r>
            <a:r>
              <a:rPr lang="en-US" altLang="zh-CN" sz="1400" dirty="0" err="1">
                <a:latin typeface=".SF NS Text" charset="-120"/>
              </a:rPr>
              <a:t>JQuery.js</a:t>
            </a:r>
            <a:r>
              <a:rPr lang="en-US" altLang="zh-CN" sz="1400" dirty="0">
                <a:latin typeface=".SF NS Text" charset="-120"/>
              </a:rPr>
              <a:t> </a:t>
            </a:r>
            <a:r>
              <a:rPr lang="zh-CN" altLang="en-US" sz="1400" dirty="0">
                <a:latin typeface=".SF NS Text" charset="-120"/>
              </a:rPr>
              <a:t>放在</a:t>
            </a:r>
            <a:r>
              <a:rPr lang="zh-CN" altLang="en-US" sz="1400" dirty="0" smtClean="0">
                <a:latin typeface=".SF NS Text" charset="-120"/>
              </a:rPr>
              <a:t>了新</a:t>
            </a:r>
            <a:r>
              <a:rPr lang="en-US" altLang="zh-CN" sz="1400" dirty="0" smtClean="0">
                <a:latin typeface=".SF NS Text" charset="-120"/>
              </a:rPr>
              <a:t>CDN</a:t>
            </a:r>
            <a:r>
              <a:rPr lang="zh-CN" altLang="en-US" sz="1400" dirty="0">
                <a:latin typeface=".SF NS Text" charset="-120"/>
              </a:rPr>
              <a:t>服务器</a:t>
            </a:r>
            <a:r>
              <a:rPr lang="zh-CN" altLang="en-US" sz="1400" dirty="0" smtClean="0">
                <a:latin typeface=".SF NS Text" charset="-120"/>
              </a:rPr>
              <a:t>中，用户请求这个文件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357"/>
            <a:ext cx="9144000" cy="51643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4380" y="325789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7306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</p:spTree>
    <p:extLst>
      <p:ext uri="{BB962C8B-B14F-4D97-AF65-F5344CB8AC3E}">
        <p14:creationId xmlns:p14="http://schemas.microsoft.com/office/powerpoint/2010/main" val="9913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9144000" cy="23951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87" y="386104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.SF NS Text" charset="-120"/>
              </a:rPr>
              <a:t>缺点</a:t>
            </a:r>
            <a:endParaRPr lang="zh-CN" altLang="en-US" b="1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365104"/>
            <a:ext cx="6226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网站更新时，如果 </a:t>
            </a:r>
            <a:r>
              <a:rPr lang="en-US" altLang="zh-CN" sz="1600" dirty="0">
                <a:latin typeface=".SF NS Text" charset="-120"/>
              </a:rPr>
              <a:t>CDN </a:t>
            </a:r>
            <a:r>
              <a:rPr lang="zh-CN" altLang="en-US" sz="1600" dirty="0">
                <a:latin typeface=".SF NS Text" charset="-120"/>
              </a:rPr>
              <a:t>没有及时更新，即使用户</a:t>
            </a:r>
            <a:r>
              <a:rPr lang="en-US" altLang="zh-CN" sz="1600" dirty="0">
                <a:latin typeface=".SF NS Text" charset="-120"/>
              </a:rPr>
              <a:t>Ctrl+F5</a:t>
            </a:r>
            <a:r>
              <a:rPr lang="zh-CN" altLang="en-US" sz="1600" dirty="0">
                <a:latin typeface=".SF NS Text" charset="-120"/>
              </a:rPr>
              <a:t>也不能获取更新后的缓存数据，影响客户端访问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3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520"/>
  <p:tag name="MH_SECTIONID" val="1521,152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heme/theme1.xml><?xml version="1.0" encoding="utf-8"?>
<a:theme xmlns:a="http://schemas.openxmlformats.org/drawingml/2006/main" name="A000120140530A99PPBG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5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4PX信息科技</Template>
  <TotalTime>29714</TotalTime>
  <Words>1031</Words>
  <Application>Microsoft Macintosh PowerPoint</Application>
  <PresentationFormat>全屏显示(4:3)</PresentationFormat>
  <Paragraphs>171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.SF NS Text</vt:lpstr>
      <vt:lpstr>Tahoma</vt:lpstr>
      <vt:lpstr>Verdana</vt:lpstr>
      <vt:lpstr>Wingdings 2</vt:lpstr>
      <vt:lpstr>华文细黑</vt:lpstr>
      <vt:lpstr>宋体</vt:lpstr>
      <vt:lpstr>微软雅黑</vt:lpstr>
      <vt:lpstr>幼圆</vt:lpstr>
      <vt:lpstr>Arial</vt:lpstr>
      <vt:lpstr>Arial</vt:lpstr>
      <vt:lpstr>A000120140530A99PPBG</vt:lpstr>
      <vt:lpstr>缓存架构及常见问题（上） 分层缓存</vt:lpstr>
      <vt:lpstr>PowerPoint 演示文稿</vt:lpstr>
      <vt:lpstr>PowerPoint 演示文稿</vt:lpstr>
      <vt:lpstr>缓存概述</vt:lpstr>
      <vt:lpstr>缓存概述</vt:lpstr>
      <vt:lpstr>客户端缓存</vt:lpstr>
      <vt:lpstr>服务器缓存</vt:lpstr>
      <vt:lpstr>服务器缓存-CDN缓存</vt:lpstr>
      <vt:lpstr>服务器缓存-CDN缓存</vt:lpstr>
      <vt:lpstr>服务器缓存-CDN缓存</vt:lpstr>
      <vt:lpstr>服务器缓存-CDN缓存</vt:lpstr>
      <vt:lpstr>服务器缓存-CDN缓存</vt:lpstr>
      <vt:lpstr>服务器缓存-反向代理缓存</vt:lpstr>
      <vt:lpstr>服务器缓存-反向代理缓存</vt:lpstr>
      <vt:lpstr>服务器缓存-反向代理缓存</vt:lpstr>
      <vt:lpstr>服务器缓存-反向代理缓存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服务器缓存-本地缓存</vt:lpstr>
      <vt:lpstr>服务器缓存-分布式缓存</vt:lpstr>
      <vt:lpstr>服务器缓存-分布式缓存</vt:lpstr>
      <vt:lpstr>服务器缓存-分布式缓存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培训与知识共享体系规划 </dc:title>
  <dc:creator>Charse</dc:creator>
  <cp:keywords>HR、培训、员工成长</cp:keywords>
  <dc:description>Charse Wang</dc:description>
  <cp:lastModifiedBy>Microsoft Office 用户</cp:lastModifiedBy>
  <cp:revision>1105</cp:revision>
  <dcterms:created xsi:type="dcterms:W3CDTF">2015-01-08T02:54:23Z</dcterms:created>
  <dcterms:modified xsi:type="dcterms:W3CDTF">2018-08-28T13:54:42Z</dcterms:modified>
</cp:coreProperties>
</file>